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League Spartan" panose="020B0604020202020204" charset="0"/>
      <p:regular r:id="rId10"/>
    </p:embeddedFont>
    <p:embeddedFont>
      <p:font typeface="Poppins" panose="00000500000000000000" pitchFamily="2" charset="0"/>
      <p:regular r:id="rId11"/>
      <p:bold r:id="rId12"/>
    </p:embeddedFont>
    <p:embeddedFont>
      <p:font typeface="Poppins Bold" panose="00000800000000000000" pitchFamily="2" charset="0"/>
      <p:regular r:id="rId13"/>
      <p:bold r:id="rId14"/>
    </p:embeddedFont>
    <p:embeddedFont>
      <p:font typeface="Roboto" panose="02000000000000000000" pitchFamily="2" charset="0"/>
      <p:regular r:id="rId15"/>
    </p:embeddedFont>
    <p:embeddedFont>
      <p:font typeface="Roboto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44497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4978" cy="812800"/>
            </a:xfrm>
            <a:custGeom>
              <a:avLst/>
              <a:gdLst/>
              <a:ahLst/>
              <a:cxnLst/>
              <a:rect l="l" t="t" r="r" b="b"/>
              <a:pathLst>
                <a:path w="1444978" h="812800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>
                <a:alphaModFix amt="10999"/>
              </a:blip>
              <a:stretch>
                <a:fillRect t="-9333" b="-933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17675" y="0"/>
            <a:ext cx="805519" cy="2673350"/>
            <a:chOff x="0" y="0"/>
            <a:chExt cx="212153" cy="7040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56985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17675" y="7613650"/>
            <a:ext cx="805519" cy="2673350"/>
            <a:chOff x="0" y="0"/>
            <a:chExt cx="212153" cy="7040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56985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300200" y="3190875"/>
            <a:ext cx="2546350" cy="7410450"/>
            <a:chOff x="0" y="0"/>
            <a:chExt cx="670644" cy="19517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0644" cy="1951724"/>
            </a:xfrm>
            <a:custGeom>
              <a:avLst/>
              <a:gdLst/>
              <a:ahLst/>
              <a:cxnLst/>
              <a:rect l="l" t="t" r="r" b="b"/>
              <a:pathLst>
                <a:path w="670644" h="1951724">
                  <a:moveTo>
                    <a:pt x="155060" y="0"/>
                  </a:moveTo>
                  <a:lnTo>
                    <a:pt x="515583" y="0"/>
                  </a:lnTo>
                  <a:cubicBezTo>
                    <a:pt x="601221" y="0"/>
                    <a:pt x="670644" y="69423"/>
                    <a:pt x="670644" y="155060"/>
                  </a:cubicBezTo>
                  <a:lnTo>
                    <a:pt x="670644" y="1796663"/>
                  </a:lnTo>
                  <a:cubicBezTo>
                    <a:pt x="670644" y="1882301"/>
                    <a:pt x="601221" y="1951724"/>
                    <a:pt x="515583" y="1951724"/>
                  </a:cubicBezTo>
                  <a:lnTo>
                    <a:pt x="155060" y="1951724"/>
                  </a:lnTo>
                  <a:cubicBezTo>
                    <a:pt x="113936" y="1951724"/>
                    <a:pt x="74496" y="1935387"/>
                    <a:pt x="45416" y="1906307"/>
                  </a:cubicBezTo>
                  <a:cubicBezTo>
                    <a:pt x="16337" y="1877228"/>
                    <a:pt x="0" y="1837788"/>
                    <a:pt x="0" y="1796663"/>
                  </a:cubicBezTo>
                  <a:lnTo>
                    <a:pt x="0" y="155060"/>
                  </a:lnTo>
                  <a:cubicBezTo>
                    <a:pt x="0" y="69423"/>
                    <a:pt x="69423" y="0"/>
                    <a:pt x="155060" y="0"/>
                  </a:cubicBezTo>
                  <a:close/>
                </a:path>
              </a:pathLst>
            </a:custGeom>
            <a:solidFill>
              <a:srgbClr val="56985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70644" cy="1999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17675" y="3238271"/>
            <a:ext cx="5118304" cy="98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8"/>
              </a:lnSpc>
              <a:spcBef>
                <a:spcPct val="0"/>
              </a:spcBef>
            </a:pPr>
            <a:r>
              <a:rPr lang="en-US" sz="566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WELCOME 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7675" y="4102084"/>
            <a:ext cx="10236607" cy="135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16"/>
              </a:lnSpc>
              <a:spcBef>
                <a:spcPct val="0"/>
              </a:spcBef>
            </a:pPr>
            <a:r>
              <a:rPr lang="en-US" sz="801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CLOUDHOUR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7675" y="5376026"/>
            <a:ext cx="9204044" cy="154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CloudHour</a:t>
            </a:r>
            <a:r>
              <a:rPr lang="en-US" sz="295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will be starting shortly...</a:t>
            </a:r>
          </a:p>
          <a:p>
            <a:pPr algn="l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Please feel free to grab a drink and invite your friends!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555779" y="1028700"/>
            <a:ext cx="6290771" cy="8453837"/>
            <a:chOff x="0" y="0"/>
            <a:chExt cx="3663950" cy="492379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51090" r="-51090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EFEF89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FEF8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EFEF8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EF8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52500"/>
            <a:ext cx="3713163" cy="6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EFEF89"/>
                </a:solidFill>
                <a:latin typeface="Roboto"/>
                <a:ea typeface="Roboto"/>
                <a:cs typeface="Roboto"/>
                <a:sym typeface="Roboto"/>
              </a:rPr>
              <a:t>WHAT 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564413"/>
            <a:ext cx="5330825" cy="98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EFEF8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CLOUD HOUR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990965"/>
            <a:ext cx="8235694" cy="139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CloudHour is a round-table discussion where we focus on a few key topics for collaborative discussion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712050"/>
            <a:ext cx="8235694" cy="467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264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it is important</a:t>
            </a:r>
          </a:p>
          <a:p>
            <a:pPr marL="570740" lvl="1" indent="-285370" algn="l">
              <a:lnSpc>
                <a:spcPts val="3700"/>
              </a:lnSpc>
              <a:buFont typeface="Arial"/>
              <a:buChar char="•"/>
            </a:pPr>
            <a:r>
              <a:rPr lang="en-US" sz="26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Rapid changes in cloud security and tech</a:t>
            </a:r>
          </a:p>
          <a:p>
            <a:pPr marL="570740" lvl="1" indent="-285370" algn="l">
              <a:lnSpc>
                <a:spcPts val="3700"/>
              </a:lnSpc>
              <a:buFont typeface="Arial"/>
              <a:buChar char="•"/>
            </a:pPr>
            <a:r>
              <a:rPr lang="en-US" sz="26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Stay updated and connected for growth as a community. </a:t>
            </a:r>
          </a:p>
          <a:p>
            <a:pPr algn="l">
              <a:lnSpc>
                <a:spcPts val="3700"/>
              </a:lnSpc>
            </a:pPr>
            <a:endParaRPr lang="en-US" sz="264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700"/>
              </a:lnSpc>
            </a:pPr>
            <a:r>
              <a:rPr lang="en-US" sz="264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will it benefit the community</a:t>
            </a:r>
          </a:p>
          <a:p>
            <a:pPr marL="570740" lvl="1" indent="-285370" algn="l">
              <a:lnSpc>
                <a:spcPts val="3700"/>
              </a:lnSpc>
              <a:buFont typeface="Arial"/>
              <a:buChar char="•"/>
            </a:pPr>
            <a:r>
              <a:rPr lang="en-US" sz="26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engagement with hosts and community members</a:t>
            </a:r>
          </a:p>
          <a:p>
            <a:pPr marL="570740" lvl="1" indent="-285370" algn="l">
              <a:lnSpc>
                <a:spcPts val="3700"/>
              </a:lnSpc>
              <a:buFont typeface="Arial"/>
              <a:buChar char="•"/>
            </a:pPr>
            <a:r>
              <a:rPr lang="en-US" sz="26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Ask open questions and speak your opinion</a:t>
            </a:r>
          </a:p>
          <a:p>
            <a:pPr marL="570740" lvl="1" indent="-285370" algn="l">
              <a:lnSpc>
                <a:spcPts val="3700"/>
              </a:lnSpc>
              <a:spcBef>
                <a:spcPct val="0"/>
              </a:spcBef>
              <a:buFont typeface="Arial"/>
              <a:buChar char="•"/>
            </a:pPr>
            <a:r>
              <a:rPr lang="en-US" sz="26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Opportunity to shape the next 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5778" y="9258300"/>
            <a:ext cx="3086100" cy="387350"/>
            <a:chOff x="0" y="0"/>
            <a:chExt cx="812800" cy="1020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2018"/>
            </a:xfrm>
            <a:custGeom>
              <a:avLst/>
              <a:gdLst/>
              <a:ahLst/>
              <a:cxnLst/>
              <a:rect l="l" t="t" r="r" b="b"/>
              <a:pathLst>
                <a:path w="812800" h="102018">
                  <a:moveTo>
                    <a:pt x="0" y="0"/>
                  </a:moveTo>
                  <a:lnTo>
                    <a:pt x="812800" y="0"/>
                  </a:lnTo>
                  <a:lnTo>
                    <a:pt x="812800" y="102018"/>
                  </a:lnTo>
                  <a:lnTo>
                    <a:pt x="0" y="102018"/>
                  </a:lnTo>
                  <a:close/>
                </a:path>
              </a:pathLst>
            </a:custGeom>
            <a:solidFill>
              <a:srgbClr val="EFEF8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149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96938" y="-647155"/>
            <a:ext cx="1054100" cy="3086100"/>
            <a:chOff x="0" y="0"/>
            <a:chExt cx="27762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623" cy="812800"/>
            </a:xfrm>
            <a:custGeom>
              <a:avLst/>
              <a:gdLst/>
              <a:ahLst/>
              <a:cxnLst/>
              <a:rect l="l" t="t" r="r" b="b"/>
              <a:pathLst>
                <a:path w="277623" h="812800">
                  <a:moveTo>
                    <a:pt x="0" y="0"/>
                  </a:moveTo>
                  <a:lnTo>
                    <a:pt x="277623" y="0"/>
                  </a:lnTo>
                  <a:lnTo>
                    <a:pt x="2776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FEF8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762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96938" y="8492298"/>
            <a:ext cx="1054100" cy="3086100"/>
            <a:chOff x="0" y="0"/>
            <a:chExt cx="277623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7623" cy="812800"/>
            </a:xfrm>
            <a:custGeom>
              <a:avLst/>
              <a:gdLst/>
              <a:ahLst/>
              <a:cxnLst/>
              <a:rect l="l" t="t" r="r" b="b"/>
              <a:pathLst>
                <a:path w="277623" h="812800">
                  <a:moveTo>
                    <a:pt x="0" y="0"/>
                  </a:moveTo>
                  <a:lnTo>
                    <a:pt x="277623" y="0"/>
                  </a:lnTo>
                  <a:lnTo>
                    <a:pt x="2776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FEF8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762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418195" y="3067165"/>
            <a:ext cx="5100531" cy="1141547"/>
          </a:xfrm>
          <a:custGeom>
            <a:avLst/>
            <a:gdLst/>
            <a:ahLst/>
            <a:cxnLst/>
            <a:rect l="l" t="t" r="r" b="b"/>
            <a:pathLst>
              <a:path w="5100531" h="1141547">
                <a:moveTo>
                  <a:pt x="0" y="0"/>
                </a:moveTo>
                <a:lnTo>
                  <a:pt x="5100531" y="0"/>
                </a:lnTo>
                <a:lnTo>
                  <a:pt x="5100531" y="1141547"/>
                </a:lnTo>
                <a:lnTo>
                  <a:pt x="0" y="114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sq">
            <a:solidFill>
              <a:srgbClr val="EFEF89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7418195" y="5890088"/>
            <a:ext cx="6073469" cy="1343755"/>
          </a:xfrm>
          <a:custGeom>
            <a:avLst/>
            <a:gdLst/>
            <a:ahLst/>
            <a:cxnLst/>
            <a:rect l="l" t="t" r="r" b="b"/>
            <a:pathLst>
              <a:path w="6073469" h="1343755">
                <a:moveTo>
                  <a:pt x="0" y="0"/>
                </a:moveTo>
                <a:lnTo>
                  <a:pt x="6073468" y="0"/>
                </a:lnTo>
                <a:lnTo>
                  <a:pt x="6073468" y="1343755"/>
                </a:lnTo>
                <a:lnTo>
                  <a:pt x="0" y="134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11897724" y="6125198"/>
            <a:ext cx="621001" cy="621001"/>
            <a:chOff x="0" y="0"/>
            <a:chExt cx="163556" cy="1635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556" cy="163556"/>
            </a:xfrm>
            <a:custGeom>
              <a:avLst/>
              <a:gdLst/>
              <a:ahLst/>
              <a:cxnLst/>
              <a:rect l="l" t="t" r="r" b="b"/>
              <a:pathLst>
                <a:path w="163556" h="163556">
                  <a:moveTo>
                    <a:pt x="0" y="0"/>
                  </a:moveTo>
                  <a:lnTo>
                    <a:pt x="163556" y="0"/>
                  </a:lnTo>
                  <a:lnTo>
                    <a:pt x="163556" y="163556"/>
                  </a:lnTo>
                  <a:lnTo>
                    <a:pt x="0" y="1635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FEF89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3556" cy="211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55778" y="683867"/>
            <a:ext cx="3713163" cy="6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EFEF89"/>
                </a:solidFill>
                <a:latin typeface="Roboto"/>
                <a:ea typeface="Roboto"/>
                <a:cs typeface="Roboto"/>
                <a:sym typeface="Roboto"/>
              </a:rPr>
              <a:t>BEFORE WE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5778" y="1295780"/>
            <a:ext cx="5330825" cy="98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EFEF8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990965"/>
            <a:ext cx="6140194" cy="93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you prefer not to talk or be asked questions, please press mute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5778" y="3932723"/>
            <a:ext cx="6140194" cy="47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 mic </a:t>
            </a:r>
            <a:r>
              <a:rPr lang="en-US" sz="264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is allowed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6481" y="5813888"/>
            <a:ext cx="6140194" cy="93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Remember to open the chat and engage with our community!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1898" y="8900904"/>
            <a:ext cx="4514850" cy="714793"/>
            <a:chOff x="0" y="0"/>
            <a:chExt cx="1189096" cy="1882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9096" cy="188258"/>
            </a:xfrm>
            <a:custGeom>
              <a:avLst/>
              <a:gdLst/>
              <a:ahLst/>
              <a:cxnLst/>
              <a:rect l="l" t="t" r="r" b="b"/>
              <a:pathLst>
                <a:path w="1189096" h="188258">
                  <a:moveTo>
                    <a:pt x="0" y="0"/>
                  </a:moveTo>
                  <a:lnTo>
                    <a:pt x="1189096" y="0"/>
                  </a:lnTo>
                  <a:lnTo>
                    <a:pt x="1189096" y="188258"/>
                  </a:lnTo>
                  <a:lnTo>
                    <a:pt x="0" y="188258"/>
                  </a:lnTo>
                  <a:close/>
                </a:path>
              </a:pathLst>
            </a:custGeom>
            <a:solidFill>
              <a:srgbClr val="EFEF8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89096" cy="23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14978" y="0"/>
            <a:ext cx="5673022" cy="10287000"/>
            <a:chOff x="0" y="0"/>
            <a:chExt cx="878900" cy="1593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8900" cy="1593725"/>
            </a:xfrm>
            <a:custGeom>
              <a:avLst/>
              <a:gdLst/>
              <a:ahLst/>
              <a:cxnLst/>
              <a:rect l="l" t="t" r="r" b="b"/>
              <a:pathLst>
                <a:path w="878900" h="1593725">
                  <a:moveTo>
                    <a:pt x="0" y="0"/>
                  </a:moveTo>
                  <a:lnTo>
                    <a:pt x="878900" y="0"/>
                  </a:lnTo>
                  <a:lnTo>
                    <a:pt x="8789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5875" r="-8587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4164" y="656807"/>
            <a:ext cx="3713163" cy="69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EFEF89"/>
                </a:solidFill>
                <a:latin typeface="Roboto"/>
                <a:ea typeface="Roboto"/>
                <a:cs typeface="Roboto"/>
                <a:sym typeface="Roboto"/>
              </a:rPr>
              <a:t>SHARING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3681" y="1325072"/>
            <a:ext cx="7527291" cy="98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EFEF8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LINKS TO SHARE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3681" y="3990967"/>
            <a:ext cx="17396610" cy="51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 MFA for your Azure tenant (MC1143999)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3492014"/>
            <a:ext cx="7613375" cy="57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sz="3231" b="1">
                <a:solidFill>
                  <a:srgbClr val="EFEF89"/>
                </a:solidFill>
                <a:latin typeface="Roboto Bold"/>
                <a:ea typeface="Roboto Bold"/>
                <a:cs typeface="Roboto Bold"/>
                <a:sym typeface="Roboto Bold"/>
              </a:rPr>
              <a:t>AZURE INFORMATION PROTECTION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3681" y="5249501"/>
            <a:ext cx="17396610" cy="51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 MFA for your Azure tenant (MC1143999)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4750548"/>
            <a:ext cx="7613375" cy="57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sz="3231" b="1">
                <a:solidFill>
                  <a:srgbClr val="EFEF89"/>
                </a:solidFill>
                <a:latin typeface="Roboto Bold"/>
                <a:ea typeface="Roboto Bold"/>
                <a:cs typeface="Roboto Bold"/>
                <a:sym typeface="Roboto Bold"/>
              </a:rPr>
              <a:t>AZURE INFORMATION PROTECTION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3681" y="6512519"/>
            <a:ext cx="17396610" cy="51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 MFA for your Azure tenant (MC1143999)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6013565"/>
            <a:ext cx="7613375" cy="57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sz="3231" b="1">
                <a:solidFill>
                  <a:srgbClr val="EFEF89"/>
                </a:solidFill>
                <a:latin typeface="Roboto Bold"/>
                <a:ea typeface="Roboto Bold"/>
                <a:cs typeface="Roboto Bold"/>
                <a:sym typeface="Roboto Bold"/>
              </a:rPr>
              <a:t>AZURE INFORMATION PROTECTION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086100" cy="826135"/>
            <a:chOff x="0" y="0"/>
            <a:chExt cx="812800" cy="2175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17583"/>
            </a:xfrm>
            <a:custGeom>
              <a:avLst/>
              <a:gdLst/>
              <a:ahLst/>
              <a:cxnLst/>
              <a:rect l="l" t="t" r="r" b="b"/>
              <a:pathLst>
                <a:path w="812800" h="217583">
                  <a:moveTo>
                    <a:pt x="0" y="0"/>
                  </a:moveTo>
                  <a:lnTo>
                    <a:pt x="812800" y="0"/>
                  </a:lnTo>
                  <a:lnTo>
                    <a:pt x="812800" y="217583"/>
                  </a:lnTo>
                  <a:lnTo>
                    <a:pt x="0" y="217583"/>
                  </a:lnTo>
                  <a:close/>
                </a:path>
              </a:pathLst>
            </a:custGeom>
            <a:solidFill>
              <a:srgbClr val="56985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26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9460865"/>
            <a:ext cx="3086100" cy="826135"/>
            <a:chOff x="0" y="0"/>
            <a:chExt cx="812800" cy="2175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17583"/>
            </a:xfrm>
            <a:custGeom>
              <a:avLst/>
              <a:gdLst/>
              <a:ahLst/>
              <a:cxnLst/>
              <a:rect l="l" t="t" r="r" b="b"/>
              <a:pathLst>
                <a:path w="812800" h="217583">
                  <a:moveTo>
                    <a:pt x="0" y="0"/>
                  </a:moveTo>
                  <a:lnTo>
                    <a:pt x="812800" y="0"/>
                  </a:lnTo>
                  <a:lnTo>
                    <a:pt x="812800" y="217583"/>
                  </a:lnTo>
                  <a:lnTo>
                    <a:pt x="0" y="217583"/>
                  </a:lnTo>
                  <a:close/>
                </a:path>
              </a:pathLst>
            </a:custGeom>
            <a:solidFill>
              <a:srgbClr val="56985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6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1402" y="413067"/>
            <a:ext cx="4649653" cy="464965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8296" y="0"/>
                  </a:moveTo>
                  <a:lnTo>
                    <a:pt x="774504" y="0"/>
                  </a:lnTo>
                  <a:cubicBezTo>
                    <a:pt x="784661" y="0"/>
                    <a:pt x="794401" y="4035"/>
                    <a:pt x="801583" y="11217"/>
                  </a:cubicBezTo>
                  <a:cubicBezTo>
                    <a:pt x="808765" y="18399"/>
                    <a:pt x="812800" y="28139"/>
                    <a:pt x="812800" y="38296"/>
                  </a:cubicBezTo>
                  <a:lnTo>
                    <a:pt x="812800" y="774504"/>
                  </a:lnTo>
                  <a:cubicBezTo>
                    <a:pt x="812800" y="784661"/>
                    <a:pt x="808765" y="794401"/>
                    <a:pt x="801583" y="801583"/>
                  </a:cubicBezTo>
                  <a:cubicBezTo>
                    <a:pt x="794401" y="808765"/>
                    <a:pt x="784661" y="812800"/>
                    <a:pt x="774504" y="812800"/>
                  </a:cubicBezTo>
                  <a:lnTo>
                    <a:pt x="38296" y="812800"/>
                  </a:lnTo>
                  <a:cubicBezTo>
                    <a:pt x="28139" y="812800"/>
                    <a:pt x="18399" y="808765"/>
                    <a:pt x="11217" y="801583"/>
                  </a:cubicBezTo>
                  <a:cubicBezTo>
                    <a:pt x="4035" y="794401"/>
                    <a:pt x="0" y="784661"/>
                    <a:pt x="0" y="774504"/>
                  </a:cubicBezTo>
                  <a:lnTo>
                    <a:pt x="0" y="38296"/>
                  </a:lnTo>
                  <a:cubicBezTo>
                    <a:pt x="0" y="28139"/>
                    <a:pt x="4035" y="18399"/>
                    <a:pt x="11217" y="11217"/>
                  </a:cubicBezTo>
                  <a:cubicBezTo>
                    <a:pt x="18399" y="4035"/>
                    <a:pt x="28139" y="0"/>
                    <a:pt x="38296" y="0"/>
                  </a:cubicBezTo>
                  <a:close/>
                </a:path>
              </a:pathLst>
            </a:custGeom>
            <a:blipFill>
              <a:blip r:embed="rId2"/>
              <a:stretch>
                <a:fillRect r="-13377"/>
              </a:stretch>
            </a:blipFill>
            <a:ln w="38100" cap="rnd">
              <a:solidFill>
                <a:srgbClr val="EFEF89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2503" y="2520315"/>
            <a:ext cx="6131277" cy="2623185"/>
            <a:chOff x="0" y="0"/>
            <a:chExt cx="949895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9895" cy="406400"/>
            </a:xfrm>
            <a:custGeom>
              <a:avLst/>
              <a:gdLst/>
              <a:ahLst/>
              <a:cxnLst/>
              <a:rect l="l" t="t" r="r" b="b"/>
              <a:pathLst>
                <a:path w="949895" h="406400">
                  <a:moveTo>
                    <a:pt x="0" y="0"/>
                  </a:moveTo>
                  <a:lnTo>
                    <a:pt x="949895" y="0"/>
                  </a:lnTo>
                  <a:lnTo>
                    <a:pt x="949895" y="406400"/>
                  </a:lnTo>
                  <a:lnTo>
                    <a:pt x="0" y="406400"/>
                  </a:lnTo>
                  <a:close/>
                </a:path>
              </a:pathLst>
            </a:custGeom>
            <a:blipFill>
              <a:blip r:embed="rId3"/>
              <a:stretch>
                <a:fillRect t="-3466" b="-3466"/>
              </a:stretch>
            </a:blipFill>
            <a:ln w="38100" cap="sq">
              <a:solidFill>
                <a:srgbClr val="EFEF89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799091"/>
            <a:ext cx="4834056" cy="3661774"/>
            <a:chOff x="0" y="0"/>
            <a:chExt cx="107301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3010" cy="812800"/>
            </a:xfrm>
            <a:custGeom>
              <a:avLst/>
              <a:gdLst/>
              <a:ahLst/>
              <a:cxnLst/>
              <a:rect l="l" t="t" r="r" b="b"/>
              <a:pathLst>
                <a:path w="1073010" h="812800">
                  <a:moveTo>
                    <a:pt x="36835" y="0"/>
                  </a:moveTo>
                  <a:lnTo>
                    <a:pt x="1036175" y="0"/>
                  </a:lnTo>
                  <a:cubicBezTo>
                    <a:pt x="1056518" y="0"/>
                    <a:pt x="1073010" y="16492"/>
                    <a:pt x="1073010" y="36835"/>
                  </a:cubicBezTo>
                  <a:lnTo>
                    <a:pt x="1073010" y="775965"/>
                  </a:lnTo>
                  <a:cubicBezTo>
                    <a:pt x="1073010" y="785734"/>
                    <a:pt x="1069129" y="795103"/>
                    <a:pt x="1062221" y="802011"/>
                  </a:cubicBezTo>
                  <a:cubicBezTo>
                    <a:pt x="1055313" y="808919"/>
                    <a:pt x="1045944" y="812800"/>
                    <a:pt x="1036175" y="812800"/>
                  </a:cubicBezTo>
                  <a:lnTo>
                    <a:pt x="36835" y="812800"/>
                  </a:lnTo>
                  <a:cubicBezTo>
                    <a:pt x="27066" y="812800"/>
                    <a:pt x="17697" y="808919"/>
                    <a:pt x="10789" y="802011"/>
                  </a:cubicBezTo>
                  <a:cubicBezTo>
                    <a:pt x="3881" y="795103"/>
                    <a:pt x="0" y="785734"/>
                    <a:pt x="0" y="775965"/>
                  </a:cubicBezTo>
                  <a:lnTo>
                    <a:pt x="0" y="36835"/>
                  </a:lnTo>
                  <a:cubicBezTo>
                    <a:pt x="0" y="27066"/>
                    <a:pt x="3881" y="17697"/>
                    <a:pt x="10789" y="10789"/>
                  </a:cubicBezTo>
                  <a:cubicBezTo>
                    <a:pt x="17697" y="3881"/>
                    <a:pt x="27066" y="0"/>
                    <a:pt x="36835" y="0"/>
                  </a:cubicBezTo>
                  <a:close/>
                </a:path>
              </a:pathLst>
            </a:custGeom>
            <a:blipFill>
              <a:blip r:embed="rId4"/>
              <a:stretch>
                <a:fillRect t="-8504"/>
              </a:stretch>
            </a:blipFill>
            <a:ln w="38100" cap="rnd">
              <a:solidFill>
                <a:srgbClr val="EFEF89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80346" y="6369836"/>
            <a:ext cx="6131277" cy="2623185"/>
            <a:chOff x="0" y="0"/>
            <a:chExt cx="949895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9895" cy="406400"/>
            </a:xfrm>
            <a:custGeom>
              <a:avLst/>
              <a:gdLst/>
              <a:ahLst/>
              <a:cxnLst/>
              <a:rect l="l" t="t" r="r" b="b"/>
              <a:pathLst>
                <a:path w="949895" h="406400">
                  <a:moveTo>
                    <a:pt x="0" y="0"/>
                  </a:moveTo>
                  <a:lnTo>
                    <a:pt x="949895" y="0"/>
                  </a:lnTo>
                  <a:lnTo>
                    <a:pt x="949895" y="406400"/>
                  </a:lnTo>
                  <a:lnTo>
                    <a:pt x="0" y="406400"/>
                  </a:lnTo>
                  <a:close/>
                </a:path>
              </a:pathLst>
            </a:custGeom>
            <a:blipFill>
              <a:blip r:embed="rId5"/>
              <a:stretch>
                <a:fillRect r="-4998"/>
              </a:stretch>
            </a:blipFill>
            <a:ln w="38100" cap="sq">
              <a:solidFill>
                <a:srgbClr val="EFEF89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Freeform 16"/>
          <p:cNvSpPr/>
          <p:nvPr/>
        </p:nvSpPr>
        <p:spPr>
          <a:xfrm>
            <a:off x="7771402" y="107076"/>
            <a:ext cx="241865" cy="719059"/>
          </a:xfrm>
          <a:custGeom>
            <a:avLst/>
            <a:gdLst/>
            <a:ahLst/>
            <a:cxnLst/>
            <a:rect l="l" t="t" r="r" b="b"/>
            <a:pathLst>
              <a:path w="241865" h="719059">
                <a:moveTo>
                  <a:pt x="0" y="0"/>
                </a:moveTo>
                <a:lnTo>
                  <a:pt x="241866" y="0"/>
                </a:lnTo>
                <a:lnTo>
                  <a:pt x="241866" y="719059"/>
                </a:lnTo>
                <a:lnTo>
                  <a:pt x="0" y="719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4001246" y="8630666"/>
            <a:ext cx="524930" cy="627634"/>
          </a:xfrm>
          <a:custGeom>
            <a:avLst/>
            <a:gdLst/>
            <a:ahLst/>
            <a:cxnLst/>
            <a:rect l="l" t="t" r="r" b="b"/>
            <a:pathLst>
              <a:path w="524930" h="627634">
                <a:moveTo>
                  <a:pt x="0" y="0"/>
                </a:moveTo>
                <a:lnTo>
                  <a:pt x="524930" y="0"/>
                </a:lnTo>
                <a:lnTo>
                  <a:pt x="524930" y="627634"/>
                </a:lnTo>
                <a:lnTo>
                  <a:pt x="0" y="627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14412201" y="336867"/>
            <a:ext cx="3198845" cy="6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55"/>
              </a:lnSpc>
              <a:spcBef>
                <a:spcPct val="0"/>
              </a:spcBef>
            </a:pPr>
            <a:r>
              <a:rPr lang="en-US" sz="3539">
                <a:solidFill>
                  <a:srgbClr val="EFEF89"/>
                </a:solidFill>
                <a:latin typeface="Roboto"/>
                <a:ea typeface="Roboto"/>
                <a:cs typeface="Roboto"/>
                <a:sym typeface="Roboto"/>
              </a:rPr>
              <a:t>DISCORD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21055" y="898789"/>
            <a:ext cx="5285241" cy="106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90"/>
              </a:lnSpc>
              <a:spcBef>
                <a:spcPct val="0"/>
              </a:spcBef>
            </a:pPr>
            <a:r>
              <a:rPr lang="en-US" sz="6207">
                <a:solidFill>
                  <a:srgbClr val="EFEF8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SERVER TAG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4767" y="3310430"/>
            <a:ext cx="5246370" cy="52463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7697" r="-12396"/>
              </a:stretch>
            </a:blipFill>
            <a:ln w="38100" cap="sq">
              <a:solidFill>
                <a:srgbClr val="EFEF89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AutoShape 4"/>
          <p:cNvSpPr/>
          <p:nvPr/>
        </p:nvSpPr>
        <p:spPr>
          <a:xfrm flipV="1">
            <a:off x="7279374" y="1439550"/>
            <a:ext cx="0" cy="8104282"/>
          </a:xfrm>
          <a:prstGeom prst="line">
            <a:avLst/>
          </a:prstGeom>
          <a:ln w="38100" cap="flat">
            <a:solidFill>
              <a:srgbClr val="EFEF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9144000" y="2950460"/>
            <a:ext cx="6657333" cy="866572"/>
            <a:chOff x="0" y="0"/>
            <a:chExt cx="1753372" cy="228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3372" cy="228233"/>
            </a:xfrm>
            <a:custGeom>
              <a:avLst/>
              <a:gdLst/>
              <a:ahLst/>
              <a:cxnLst/>
              <a:rect l="l" t="t" r="r" b="b"/>
              <a:pathLst>
                <a:path w="1753372" h="228233">
                  <a:moveTo>
                    <a:pt x="0" y="0"/>
                  </a:moveTo>
                  <a:lnTo>
                    <a:pt x="1753372" y="0"/>
                  </a:lnTo>
                  <a:lnTo>
                    <a:pt x="1753372" y="228233"/>
                  </a:lnTo>
                  <a:lnTo>
                    <a:pt x="0" y="228233"/>
                  </a:lnTo>
                  <a:close/>
                </a:path>
              </a:pathLst>
            </a:custGeom>
            <a:solidFill>
              <a:srgbClr val="57487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753372" cy="313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INTUNE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80691" y="2358723"/>
            <a:ext cx="4090445" cy="75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3"/>
              </a:lnSpc>
              <a:spcBef>
                <a:spcPct val="0"/>
              </a:spcBef>
            </a:pPr>
            <a:r>
              <a:rPr lang="en-US" sz="4459">
                <a:solidFill>
                  <a:srgbClr val="EFEF8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AGENDA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44000" y="4124528"/>
            <a:ext cx="6657333" cy="866572"/>
            <a:chOff x="0" y="0"/>
            <a:chExt cx="1753372" cy="228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53372" cy="228233"/>
            </a:xfrm>
            <a:custGeom>
              <a:avLst/>
              <a:gdLst/>
              <a:ahLst/>
              <a:cxnLst/>
              <a:rect l="l" t="t" r="r" b="b"/>
              <a:pathLst>
                <a:path w="1753372" h="228233">
                  <a:moveTo>
                    <a:pt x="0" y="0"/>
                  </a:moveTo>
                  <a:lnTo>
                    <a:pt x="1753372" y="0"/>
                  </a:lnTo>
                  <a:lnTo>
                    <a:pt x="1753372" y="228233"/>
                  </a:lnTo>
                  <a:lnTo>
                    <a:pt x="0" y="228233"/>
                  </a:lnTo>
                  <a:close/>
                </a:path>
              </a:pathLst>
            </a:custGeom>
            <a:solidFill>
              <a:srgbClr val="B1171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753372" cy="313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ENTRA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5295900"/>
            <a:ext cx="6657333" cy="866572"/>
            <a:chOff x="0" y="0"/>
            <a:chExt cx="1753372" cy="2282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53372" cy="228233"/>
            </a:xfrm>
            <a:custGeom>
              <a:avLst/>
              <a:gdLst/>
              <a:ahLst/>
              <a:cxnLst/>
              <a:rect l="l" t="t" r="r" b="b"/>
              <a:pathLst>
                <a:path w="1753372" h="228233">
                  <a:moveTo>
                    <a:pt x="0" y="0"/>
                  </a:moveTo>
                  <a:lnTo>
                    <a:pt x="1753372" y="0"/>
                  </a:lnTo>
                  <a:lnTo>
                    <a:pt x="1753372" y="228233"/>
                  </a:lnTo>
                  <a:lnTo>
                    <a:pt x="0" y="228233"/>
                  </a:ln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753372" cy="313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PROTECT AGAINST SHADOW AI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6469968"/>
            <a:ext cx="6657333" cy="1428547"/>
            <a:chOff x="0" y="0"/>
            <a:chExt cx="1753372" cy="3762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53372" cy="376243"/>
            </a:xfrm>
            <a:custGeom>
              <a:avLst/>
              <a:gdLst/>
              <a:ahLst/>
              <a:cxnLst/>
              <a:rect l="l" t="t" r="r" b="b"/>
              <a:pathLst>
                <a:path w="1753372" h="376243">
                  <a:moveTo>
                    <a:pt x="0" y="0"/>
                  </a:moveTo>
                  <a:lnTo>
                    <a:pt x="1753372" y="0"/>
                  </a:lnTo>
                  <a:lnTo>
                    <a:pt x="1753372" y="376243"/>
                  </a:lnTo>
                  <a:lnTo>
                    <a:pt x="0" y="376243"/>
                  </a:ln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753372" cy="461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COMMUNITY TOOLS AND SCRIPTS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4978" y="0"/>
            <a:ext cx="5673022" cy="10287000"/>
            <a:chOff x="0" y="0"/>
            <a:chExt cx="87890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8900" cy="1593725"/>
            </a:xfrm>
            <a:custGeom>
              <a:avLst/>
              <a:gdLst/>
              <a:ahLst/>
              <a:cxnLst/>
              <a:rect l="l" t="t" r="r" b="b"/>
              <a:pathLst>
                <a:path w="878900" h="1593725">
                  <a:moveTo>
                    <a:pt x="0" y="0"/>
                  </a:moveTo>
                  <a:lnTo>
                    <a:pt x="878900" y="0"/>
                  </a:lnTo>
                  <a:lnTo>
                    <a:pt x="8789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5875" r="-8587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14164" y="293363"/>
            <a:ext cx="3713163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FEF89"/>
                </a:solidFill>
                <a:latin typeface="Roboto"/>
                <a:ea typeface="Roboto"/>
                <a:cs typeface="Roboto"/>
                <a:sym typeface="Roboto"/>
              </a:rPr>
              <a:t>TOPIC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4164" y="715472"/>
            <a:ext cx="7527291" cy="98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EFEF8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INTUNE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4164" y="2686042"/>
            <a:ext cx="8729836" cy="1030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155" lvl="1" indent="-315078" algn="l">
              <a:lnSpc>
                <a:spcPts val="4086"/>
              </a:lnSpc>
              <a:spcBef>
                <a:spcPct val="0"/>
              </a:spcBef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Windows 10 EOL on 14th October. Are you ready? If not, get started today!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164" y="1901339"/>
            <a:ext cx="7613375" cy="57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3"/>
              </a:lnSpc>
              <a:spcBef>
                <a:spcPct val="0"/>
              </a:spcBef>
            </a:pPr>
            <a:r>
              <a:rPr lang="en-US" sz="3231" b="1">
                <a:solidFill>
                  <a:srgbClr val="EFEF89"/>
                </a:solidFill>
                <a:latin typeface="Roboto Bold"/>
                <a:ea typeface="Roboto Bold"/>
                <a:cs typeface="Roboto Bold"/>
                <a:sym typeface="Roboto Bold"/>
              </a:rPr>
              <a:t>WINDOWS 10 EOL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3681" y="4742156"/>
            <a:ext cx="11391882" cy="154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155" lvl="1" indent="-315078" algn="l">
              <a:lnSpc>
                <a:spcPts val="4086"/>
              </a:lnSpc>
              <a:spcBef>
                <a:spcPct val="0"/>
              </a:spcBef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Want to take backup of your system settings, credentials and Microsoft Store apps? Windows backup might be able to help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4164" y="3957452"/>
            <a:ext cx="7613375" cy="57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3"/>
              </a:lnSpc>
              <a:spcBef>
                <a:spcPct val="0"/>
              </a:spcBef>
            </a:pPr>
            <a:r>
              <a:rPr lang="en-US" sz="3231" b="1">
                <a:solidFill>
                  <a:srgbClr val="EFEF89"/>
                </a:solidFill>
                <a:latin typeface="Roboto Bold"/>
                <a:ea typeface="Roboto Bold"/>
                <a:cs typeface="Roboto Bold"/>
                <a:sym typeface="Roboto Bold"/>
              </a:rPr>
              <a:t>AZURE INFORMATION PROTECTION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44497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4978" cy="812800"/>
            </a:xfrm>
            <a:custGeom>
              <a:avLst/>
              <a:gdLst/>
              <a:ahLst/>
              <a:cxnLst/>
              <a:rect l="l" t="t" r="r" b="b"/>
              <a:pathLst>
                <a:path w="1444978" h="812800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>
                <a:alphaModFix amt="10999"/>
              </a:blip>
              <a:stretch>
                <a:fillRect t="-9333" b="-933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17675" y="0"/>
            <a:ext cx="805519" cy="2673350"/>
            <a:chOff x="0" y="0"/>
            <a:chExt cx="212153" cy="7040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46939" y="8466953"/>
            <a:ext cx="805519" cy="2673350"/>
            <a:chOff x="0" y="0"/>
            <a:chExt cx="212153" cy="7040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507989" y="1847850"/>
            <a:ext cx="2546350" cy="7410450"/>
            <a:chOff x="0" y="0"/>
            <a:chExt cx="670644" cy="19517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0644" cy="1951724"/>
            </a:xfrm>
            <a:custGeom>
              <a:avLst/>
              <a:gdLst/>
              <a:ahLst/>
              <a:cxnLst/>
              <a:rect l="l" t="t" r="r" b="b"/>
              <a:pathLst>
                <a:path w="670644" h="1951724">
                  <a:moveTo>
                    <a:pt x="155060" y="0"/>
                  </a:moveTo>
                  <a:lnTo>
                    <a:pt x="515583" y="0"/>
                  </a:lnTo>
                  <a:cubicBezTo>
                    <a:pt x="601221" y="0"/>
                    <a:pt x="670644" y="69423"/>
                    <a:pt x="670644" y="155060"/>
                  </a:cubicBezTo>
                  <a:lnTo>
                    <a:pt x="670644" y="1796663"/>
                  </a:lnTo>
                  <a:cubicBezTo>
                    <a:pt x="670644" y="1882301"/>
                    <a:pt x="601221" y="1951724"/>
                    <a:pt x="515583" y="1951724"/>
                  </a:cubicBezTo>
                  <a:lnTo>
                    <a:pt x="155060" y="1951724"/>
                  </a:lnTo>
                  <a:cubicBezTo>
                    <a:pt x="113936" y="1951724"/>
                    <a:pt x="74496" y="1935387"/>
                    <a:pt x="45416" y="1906307"/>
                  </a:cubicBezTo>
                  <a:cubicBezTo>
                    <a:pt x="16337" y="1877228"/>
                    <a:pt x="0" y="1837788"/>
                    <a:pt x="0" y="1796663"/>
                  </a:cubicBezTo>
                  <a:lnTo>
                    <a:pt x="0" y="155060"/>
                  </a:lnTo>
                  <a:cubicBezTo>
                    <a:pt x="0" y="69423"/>
                    <a:pt x="69423" y="0"/>
                    <a:pt x="15506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70644" cy="1999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17675" y="3636787"/>
            <a:ext cx="933741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 FOR JOINING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7675" y="4102084"/>
            <a:ext cx="10236607" cy="135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16"/>
              </a:lnSpc>
              <a:spcBef>
                <a:spcPct val="0"/>
              </a:spcBef>
            </a:pPr>
            <a:r>
              <a:rPr lang="en-US" sz="801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CLOUDHOUR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7675" y="5376026"/>
            <a:ext cx="9204044" cy="206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hope that you found this session useful! </a:t>
            </a:r>
          </a:p>
          <a:p>
            <a:pPr algn="l">
              <a:lnSpc>
                <a:spcPts val="4136"/>
              </a:lnSpc>
              <a:spcBef>
                <a:spcPct val="0"/>
              </a:spcBef>
            </a:pPr>
            <a:r>
              <a:rPr lang="en-US" sz="29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Please don’t forget to share our community with your friends and colleagues, and we look forward to seeing you next month!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676398" y="4110418"/>
            <a:ext cx="6492240" cy="0"/>
          </a:xfrm>
          <a:prstGeom prst="line">
            <a:avLst/>
          </a:prstGeom>
          <a:ln w="38100" cap="flat">
            <a:solidFill>
              <a:srgbClr val="0097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Custom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Roboto Bold</vt:lpstr>
      <vt:lpstr>Poppins Bold</vt:lpstr>
      <vt:lpstr>League Spartan</vt:lpstr>
      <vt:lpstr>Poppins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company business presentation</dc:title>
  <cp:lastModifiedBy>Philip Marsh</cp:lastModifiedBy>
  <cp:revision>2</cp:revision>
  <dcterms:created xsi:type="dcterms:W3CDTF">2006-08-16T00:00:00Z</dcterms:created>
  <dcterms:modified xsi:type="dcterms:W3CDTF">2025-09-08T11:01:41Z</dcterms:modified>
  <dc:identifier>DAGyYjVab10</dc:identifier>
</cp:coreProperties>
</file>